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13" autoAdjust="0"/>
  </p:normalViewPr>
  <p:slideViewPr>
    <p:cSldViewPr>
      <p:cViewPr varScale="1">
        <p:scale>
          <a:sx n="68" d="100"/>
          <a:sy n="68" d="100"/>
        </p:scale>
        <p:origin x="7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9DDF8-255D-4FC8-A13D-2A9E114D85DE}" type="datetimeFigureOut">
              <a:rPr lang="en-US" smtClean="0"/>
              <a:pPr/>
              <a:t>10/23/2019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58AB7-50F8-4B07-8025-6C69C094BA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CEE89E-2FEA-4C77-BCF8-9F5B167C94CD}"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97AC1-BD2F-4830-8921-DA86B69FB23B}"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A6CF7-A3B8-4FFA-98AE-CE423AB14525}"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0A07FB-26DE-43AD-9429-0DA43DB973F3}"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1A725A-8A39-426C-9AC0-F6050E3846E0}"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540A40-F224-477D-9D36-603C2B74AD6D}" type="datetime1">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78A009-E86E-4D4E-93A7-1AA77CEB9CC1}" type="datetime1">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18AE5C-DA56-40F5-8C72-987FB990711A}" type="datetime1">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F4D6A-6CB2-4101-B199-4218CA2EB062}" type="datetime1">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BB2D88-F804-436D-89C9-0B59D1E7A9BE}" type="datetime1">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995796-F611-421B-BEBA-B275AF6AFBB6}" type="datetime1">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070E0-9399-484B-A687-F664ECDD7C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92D2A-E422-45C0-873B-5F175A0148EB}" type="datetime1">
              <a:rPr lang="en-US" smtClean="0"/>
              <a:pPr/>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070E0-9399-484B-A687-F664ECDD7C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2209800" cy="1219200"/>
          </a:xfrm>
        </p:spPr>
        <p:txBody>
          <a:bodyPr>
            <a:normAutofit/>
          </a:bodyPr>
          <a:lstStyle/>
          <a:p>
            <a:r>
              <a:rPr lang="en-US" sz="1000" b="1" dirty="0"/>
              <a:t>Our United Methodist Heritage</a:t>
            </a:r>
            <a:br>
              <a:rPr lang="en-US" sz="1000" b="1" dirty="0"/>
            </a:br>
            <a:r>
              <a:rPr lang="en-US" sz="1000" b="1" dirty="0"/>
              <a:t>The  </a:t>
            </a:r>
            <a:br>
              <a:rPr lang="en-US" sz="1000" b="1" dirty="0"/>
            </a:br>
            <a:r>
              <a:rPr lang="en-US" sz="1000" b="1" dirty="0"/>
              <a:t>United Methodist Church of Mt. </a:t>
            </a:r>
            <a:r>
              <a:rPr lang="en-US" sz="1000" b="1" dirty="0" err="1"/>
              <a:t>Pleasant,Pa</a:t>
            </a:r>
            <a:r>
              <a:rPr lang="en-US" sz="1000" b="1" dirty="0"/>
              <a:t>.</a:t>
            </a:r>
            <a:br>
              <a:rPr lang="en-US" sz="1000" b="1" dirty="0"/>
            </a:br>
            <a:r>
              <a:rPr lang="en-US" sz="1000" b="1" dirty="0"/>
              <a:t> </a:t>
            </a:r>
            <a:br>
              <a:rPr lang="en-US" sz="1000" b="1" dirty="0"/>
            </a:br>
            <a:r>
              <a:rPr lang="en-US" sz="1000" b="1" dirty="0"/>
              <a:t>Prepared  October of 2019</a:t>
            </a:r>
          </a:p>
        </p:txBody>
      </p:sp>
      <p:sp>
        <p:nvSpPr>
          <p:cNvPr id="3" name="Subtitle 2"/>
          <p:cNvSpPr>
            <a:spLocks noGrp="1"/>
          </p:cNvSpPr>
          <p:nvPr>
            <p:ph type="subTitle" idx="1"/>
          </p:nvPr>
        </p:nvSpPr>
        <p:spPr>
          <a:xfrm>
            <a:off x="7772400" y="304800"/>
            <a:ext cx="1371600" cy="76200"/>
          </a:xfrm>
        </p:spPr>
        <p:txBody>
          <a:bodyPr>
            <a:noAutofit/>
          </a:bodyPr>
          <a:lstStyle/>
          <a:p>
            <a:endParaRPr lang="en-US" sz="900" dirty="0"/>
          </a:p>
        </p:txBody>
      </p:sp>
      <p:sp>
        <p:nvSpPr>
          <p:cNvPr id="6" name="Rectangle 5"/>
          <p:cNvSpPr/>
          <p:nvPr/>
        </p:nvSpPr>
        <p:spPr>
          <a:xfrm>
            <a:off x="2895600" y="381000"/>
            <a:ext cx="3200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John Wesley (1703-1791)/Charles Wesley (1707-1788)</a:t>
            </a:r>
          </a:p>
          <a:p>
            <a:pPr algn="ctr"/>
            <a:r>
              <a:rPr lang="en-US" sz="900" dirty="0"/>
              <a:t>Led the revival of Methodism from England to America where Methodist Societies were formed  beginning in the 1760’s.</a:t>
            </a:r>
          </a:p>
          <a:p>
            <a:pPr algn="ctr"/>
            <a:r>
              <a:rPr lang="en-US" sz="900" dirty="0"/>
              <a:t>Beginning In 1789 Circuit Rider Ministers (e.g. Jacob </a:t>
            </a:r>
            <a:r>
              <a:rPr lang="en-US" sz="900" dirty="0" err="1"/>
              <a:t>Pfrimmer</a:t>
            </a:r>
            <a:r>
              <a:rPr lang="en-US" sz="900" dirty="0"/>
              <a:t> and Abraham </a:t>
            </a:r>
            <a:r>
              <a:rPr lang="en-US" sz="900" dirty="0" err="1"/>
              <a:t>Draksel</a:t>
            </a:r>
            <a:r>
              <a:rPr lang="en-US" sz="900" dirty="0"/>
              <a:t>)  began to cross over the mountains to  the counties of Somerset, Westmoreland and Washington in Western Pa.</a:t>
            </a:r>
          </a:p>
        </p:txBody>
      </p:sp>
      <p:cxnSp>
        <p:nvCxnSpPr>
          <p:cNvPr id="8" name="Straight Arrow Connector 7"/>
          <p:cNvCxnSpPr/>
          <p:nvPr/>
        </p:nvCxnSpPr>
        <p:spPr>
          <a:xfrm>
            <a:off x="4419600" y="1295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276600" y="1524000"/>
            <a:ext cx="2590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1803  A Revival Meeting </a:t>
            </a:r>
          </a:p>
          <a:p>
            <a:pPr algn="ctr"/>
            <a:r>
              <a:rPr lang="en-US" sz="900" dirty="0"/>
              <a:t>Conducted  by two  traveling ministers</a:t>
            </a:r>
          </a:p>
          <a:p>
            <a:pPr algn="ctr"/>
            <a:r>
              <a:rPr lang="en-US" sz="900" dirty="0"/>
              <a:t>whose names were -Christian Newcomer</a:t>
            </a:r>
          </a:p>
          <a:p>
            <a:pPr algn="ctr"/>
            <a:r>
              <a:rPr lang="en-US" sz="900" dirty="0"/>
              <a:t>Christian Berger</a:t>
            </a:r>
          </a:p>
          <a:p>
            <a:pPr algn="ctr"/>
            <a:r>
              <a:rPr lang="en-US" sz="900" dirty="0"/>
              <a:t>They preached at the</a:t>
            </a:r>
          </a:p>
          <a:p>
            <a:pPr algn="ctr"/>
            <a:r>
              <a:rPr lang="en-US" sz="900" dirty="0"/>
              <a:t>Bonnet  School  in Mt. Pleasant, Pa.</a:t>
            </a:r>
          </a:p>
          <a:p>
            <a:pPr algn="ctr"/>
            <a:r>
              <a:rPr lang="en-US" sz="900" dirty="0"/>
              <a:t>And this revival meeting is  known to be the origin of the Mt. Pleasant Church of the United Brethren in Christ</a:t>
            </a:r>
          </a:p>
        </p:txBody>
      </p:sp>
      <p:cxnSp>
        <p:nvCxnSpPr>
          <p:cNvPr id="14" name="Straight Arrow Connector 13"/>
          <p:cNvCxnSpPr/>
          <p:nvPr/>
        </p:nvCxnSpPr>
        <p:spPr>
          <a:xfrm>
            <a:off x="4419600" y="25146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352800" y="2971800"/>
            <a:ext cx="2514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Then between 1806-1812 a log  house was </a:t>
            </a:r>
          </a:p>
          <a:p>
            <a:pPr algn="ctr"/>
            <a:r>
              <a:rPr lang="en-US" sz="900" dirty="0"/>
              <a:t>built at 26 S. Church St. Mt. Pleasant, Pa.</a:t>
            </a:r>
          </a:p>
          <a:p>
            <a:pPr algn="ctr"/>
            <a:r>
              <a:rPr lang="en-US" sz="900" dirty="0"/>
              <a:t>It was jointly owned by the United Brethren Church of Christ and the Associate Reformed Church</a:t>
            </a:r>
          </a:p>
          <a:p>
            <a:pPr algn="ctr"/>
            <a:r>
              <a:rPr lang="en-US" sz="900" dirty="0"/>
              <a:t>Separate services  were  held</a:t>
            </a:r>
          </a:p>
        </p:txBody>
      </p:sp>
      <p:cxnSp>
        <p:nvCxnSpPr>
          <p:cNvPr id="41" name="Straight Arrow Connector 40"/>
          <p:cNvCxnSpPr/>
          <p:nvPr/>
        </p:nvCxnSpPr>
        <p:spPr>
          <a:xfrm>
            <a:off x="4419600" y="3886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505200" y="4267200"/>
            <a:ext cx="2057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a:p>
            <a:pPr algn="ctr"/>
            <a:r>
              <a:rPr lang="en-US" sz="900" dirty="0"/>
              <a:t>In 1830 the log house was replaced with a brick structure and was</a:t>
            </a:r>
          </a:p>
          <a:p>
            <a:pPr algn="ctr"/>
            <a:r>
              <a:rPr lang="en-US" sz="900" dirty="0"/>
              <a:t>used by both </a:t>
            </a:r>
          </a:p>
          <a:p>
            <a:pPr algn="ctr"/>
            <a:r>
              <a:rPr lang="en-US" sz="900" dirty="0"/>
              <a:t>The United Brethren Church and The Associate Reformed Church</a:t>
            </a:r>
          </a:p>
          <a:p>
            <a:pPr algn="ctr"/>
            <a:r>
              <a:rPr lang="en-US" sz="900" dirty="0"/>
              <a:t>Separate services were held</a:t>
            </a:r>
          </a:p>
          <a:p>
            <a:pPr algn="ctr"/>
            <a:endParaRPr lang="en-US" sz="900" dirty="0"/>
          </a:p>
        </p:txBody>
      </p:sp>
      <p:cxnSp>
        <p:nvCxnSpPr>
          <p:cNvPr id="47" name="Straight Arrow Connector 46"/>
          <p:cNvCxnSpPr/>
          <p:nvPr/>
        </p:nvCxnSpPr>
        <p:spPr>
          <a:xfrm>
            <a:off x="4495800" y="5181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Slide Number Placeholder 51"/>
          <p:cNvSpPr>
            <a:spLocks noGrp="1"/>
          </p:cNvSpPr>
          <p:nvPr>
            <p:ph type="sldNum" sz="quarter" idx="12"/>
          </p:nvPr>
        </p:nvSpPr>
        <p:spPr/>
        <p:txBody>
          <a:bodyPr/>
          <a:lstStyle/>
          <a:p>
            <a:fld id="{CE9070E0-9399-484B-A687-F664ECDD7CBA}" type="slidenum">
              <a:rPr lang="en-US" smtClean="0"/>
              <a:pPr/>
              <a:t>1</a:t>
            </a:fld>
            <a:endParaRPr lang="en-US"/>
          </a:p>
        </p:txBody>
      </p:sp>
      <p:sp>
        <p:nvSpPr>
          <p:cNvPr id="53" name="Flowchart: Decision 52"/>
          <p:cNvSpPr/>
          <p:nvPr/>
        </p:nvSpPr>
        <p:spPr>
          <a:xfrm>
            <a:off x="2743200" y="5486400"/>
            <a:ext cx="3505200" cy="1219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1853 The United Brethren and the Associate Reformed Churches parted ways and the red brick structure was sold to Samuel Warden on behalf of the Associate Reformed Church</a:t>
            </a:r>
          </a:p>
        </p:txBody>
      </p:sp>
      <p:cxnSp>
        <p:nvCxnSpPr>
          <p:cNvPr id="59" name="Straight Arrow Connector 58"/>
          <p:cNvCxnSpPr/>
          <p:nvPr/>
        </p:nvCxnSpPr>
        <p:spPr>
          <a:xfrm>
            <a:off x="4495800" y="6858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3" idx="2"/>
          </p:cNvCxnSpPr>
          <p:nvPr/>
        </p:nvCxnSpPr>
        <p:spPr>
          <a:xfrm>
            <a:off x="4495800" y="67056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 name="Picture 18" descr="IMG_3138.jpg"/>
          <p:cNvPicPr>
            <a:picLocks noChangeAspect="1"/>
          </p:cNvPicPr>
          <p:nvPr/>
        </p:nvPicPr>
        <p:blipFill>
          <a:blip r:embed="rId2" cstate="print"/>
          <a:stretch>
            <a:fillRect/>
          </a:stretch>
        </p:blipFill>
        <p:spPr>
          <a:xfrm rot="5400000">
            <a:off x="1297857" y="1216743"/>
            <a:ext cx="1088833" cy="1703347"/>
          </a:xfrm>
          <a:prstGeom prst="rect">
            <a:avLst/>
          </a:prstGeom>
        </p:spPr>
      </p:pic>
      <p:cxnSp>
        <p:nvCxnSpPr>
          <p:cNvPr id="21" name="Straight Arrow Connector 20"/>
          <p:cNvCxnSpPr/>
          <p:nvPr/>
        </p:nvCxnSpPr>
        <p:spPr>
          <a:xfrm flipH="1">
            <a:off x="2590800" y="22860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ounded Rectangular Callout 36"/>
          <p:cNvSpPr/>
          <p:nvPr/>
        </p:nvSpPr>
        <p:spPr>
          <a:xfrm>
            <a:off x="685800" y="3581400"/>
            <a:ext cx="1447800" cy="6858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United Brethren Services Presented in  German</a:t>
            </a:r>
          </a:p>
        </p:txBody>
      </p:sp>
      <p:cxnSp>
        <p:nvCxnSpPr>
          <p:cNvPr id="40" name="Straight Arrow Connector 39"/>
          <p:cNvCxnSpPr/>
          <p:nvPr/>
        </p:nvCxnSpPr>
        <p:spPr>
          <a:xfrm>
            <a:off x="6096000" y="685800"/>
            <a:ext cx="609600" cy="3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90600" y="2590800"/>
            <a:ext cx="1752600" cy="784830"/>
          </a:xfrm>
          <a:prstGeom prst="rect">
            <a:avLst/>
          </a:prstGeom>
          <a:noFill/>
        </p:spPr>
        <p:txBody>
          <a:bodyPr wrap="square" rtlCol="0">
            <a:spAutoFit/>
          </a:bodyPr>
          <a:lstStyle/>
          <a:p>
            <a:r>
              <a:rPr lang="en-US" sz="900" b="1" dirty="0"/>
              <a:t>Picture of the Bonnet School in Mt . Pleasant, Pa. </a:t>
            </a:r>
          </a:p>
          <a:p>
            <a:r>
              <a:rPr lang="en-US" sz="900" b="1" dirty="0"/>
              <a:t>*Prior to the Bonnet School, congregation members met in</a:t>
            </a:r>
          </a:p>
          <a:p>
            <a:r>
              <a:rPr lang="en-US" sz="900" b="1" dirty="0"/>
              <a:t>Individual homes.</a:t>
            </a:r>
          </a:p>
        </p:txBody>
      </p:sp>
      <p:sp>
        <p:nvSpPr>
          <p:cNvPr id="23" name="Rounded Rectangular Callout 22"/>
          <p:cNvSpPr/>
          <p:nvPr/>
        </p:nvSpPr>
        <p:spPr>
          <a:xfrm>
            <a:off x="6705600" y="457200"/>
            <a:ext cx="1828800" cy="9144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In 1784 , The Methodist Episcopal Church is formed.</a:t>
            </a:r>
          </a:p>
          <a:p>
            <a:pPr algn="ctr"/>
            <a:r>
              <a:rPr lang="en-US" sz="900" b="1" dirty="0">
                <a:solidFill>
                  <a:schemeClr val="tx1"/>
                </a:solidFill>
              </a:rPr>
              <a:t>Francis Asbury (1745-1816) and Thomas Cook (1747-1814) are named the church superintendents </a:t>
            </a:r>
            <a:endParaRPr lang="en-US" sz="900" b="1" dirty="0">
              <a:solidFill>
                <a:srgbClr val="002060"/>
              </a:solidFill>
            </a:endParaRPr>
          </a:p>
        </p:txBody>
      </p:sp>
      <p:sp>
        <p:nvSpPr>
          <p:cNvPr id="30" name="Rounded Rectangular Callout 29"/>
          <p:cNvSpPr/>
          <p:nvPr/>
        </p:nvSpPr>
        <p:spPr>
          <a:xfrm>
            <a:off x="6781800" y="1524000"/>
            <a:ext cx="1752600" cy="8382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In 1800 The Church of the United Brethren in Christ was formed by Philip William Otterbein (1726-1813) and </a:t>
            </a:r>
          </a:p>
          <a:p>
            <a:pPr algn="ctr"/>
            <a:r>
              <a:rPr lang="en-US" sz="900" b="1" dirty="0">
                <a:solidFill>
                  <a:schemeClr val="tx1"/>
                </a:solidFill>
              </a:rPr>
              <a:t>Martin Boehm (1725-1812)</a:t>
            </a:r>
          </a:p>
        </p:txBody>
      </p:sp>
      <p:sp>
        <p:nvSpPr>
          <p:cNvPr id="34" name="Rounded Rectangular Callout 33"/>
          <p:cNvSpPr/>
          <p:nvPr/>
        </p:nvSpPr>
        <p:spPr>
          <a:xfrm>
            <a:off x="685800" y="4343400"/>
            <a:ext cx="1447800" cy="61264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Associate Reformed Church Services Presented in English</a:t>
            </a:r>
          </a:p>
        </p:txBody>
      </p:sp>
      <p:cxnSp>
        <p:nvCxnSpPr>
          <p:cNvPr id="36" name="Straight Arrow Connector 35"/>
          <p:cNvCxnSpPr/>
          <p:nvPr/>
        </p:nvCxnSpPr>
        <p:spPr>
          <a:xfrm flipH="1">
            <a:off x="1981200" y="3886200"/>
            <a:ext cx="1371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ounded Rectangular Callout 42"/>
          <p:cNvSpPr/>
          <p:nvPr/>
        </p:nvSpPr>
        <p:spPr>
          <a:xfrm>
            <a:off x="6629400" y="5638800"/>
            <a:ext cx="1752600" cy="7620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 This Church later became the United Presbyterian Church</a:t>
            </a:r>
          </a:p>
          <a:p>
            <a:pPr algn="ctr"/>
            <a:r>
              <a:rPr lang="en-US" sz="900" b="1" dirty="0">
                <a:solidFill>
                  <a:schemeClr val="tx1"/>
                </a:solidFill>
              </a:rPr>
              <a:t> in Mt. Pleasant, Pa.</a:t>
            </a:r>
          </a:p>
        </p:txBody>
      </p:sp>
      <p:cxnSp>
        <p:nvCxnSpPr>
          <p:cNvPr id="46" name="Straight Arrow Connector 45"/>
          <p:cNvCxnSpPr>
            <a:stCxn id="53" idx="3"/>
          </p:cNvCxnSpPr>
          <p:nvPr/>
        </p:nvCxnSpPr>
        <p:spPr>
          <a:xfrm>
            <a:off x="6248400" y="60960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ounded Rectangular Callout 26"/>
          <p:cNvSpPr/>
          <p:nvPr/>
        </p:nvSpPr>
        <p:spPr>
          <a:xfrm>
            <a:off x="6858000" y="2514600"/>
            <a:ext cx="1676400" cy="7620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In 1807 Jacob Albright (1759-1808) founded the Evangelical Association which today is part of the United Methodist Church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43000" cy="609600"/>
          </a:xfrm>
        </p:spPr>
        <p:txBody>
          <a:bodyPr>
            <a:normAutofit fontScale="90000"/>
          </a:bodyPr>
          <a:lstStyle/>
          <a:p>
            <a:r>
              <a:rPr lang="en-US" dirty="0"/>
              <a:t> </a:t>
            </a:r>
          </a:p>
        </p:txBody>
      </p:sp>
      <p:pic>
        <p:nvPicPr>
          <p:cNvPr id="18" name="Content Placeholder 17" descr="IMG_3152.jpg"/>
          <p:cNvPicPr>
            <a:picLocks noGrp="1" noChangeAspect="1"/>
          </p:cNvPicPr>
          <p:nvPr>
            <p:ph idx="1"/>
          </p:nvPr>
        </p:nvPicPr>
        <p:blipFill>
          <a:blip r:embed="rId2" cstate="print"/>
          <a:stretch>
            <a:fillRect/>
          </a:stretch>
        </p:blipFill>
        <p:spPr>
          <a:xfrm rot="5400000">
            <a:off x="1429944" y="3294456"/>
            <a:ext cx="1538761" cy="1655450"/>
          </a:xfrm>
        </p:spPr>
      </p:pic>
      <p:sp>
        <p:nvSpPr>
          <p:cNvPr id="4" name="Slide Number Placeholder 3"/>
          <p:cNvSpPr>
            <a:spLocks noGrp="1"/>
          </p:cNvSpPr>
          <p:nvPr>
            <p:ph type="sldNum" sz="quarter" idx="12"/>
          </p:nvPr>
        </p:nvSpPr>
        <p:spPr/>
        <p:txBody>
          <a:bodyPr/>
          <a:lstStyle/>
          <a:p>
            <a:fld id="{CE9070E0-9399-484B-A687-F664ECDD7CBA}" type="slidenum">
              <a:rPr lang="en-US" smtClean="0"/>
              <a:pPr/>
              <a:t>2</a:t>
            </a:fld>
            <a:endParaRPr lang="en-US"/>
          </a:p>
        </p:txBody>
      </p:sp>
      <p:sp>
        <p:nvSpPr>
          <p:cNvPr id="5" name="Flowchart: Process 4"/>
          <p:cNvSpPr/>
          <p:nvPr/>
        </p:nvSpPr>
        <p:spPr>
          <a:xfrm>
            <a:off x="2895600" y="533400"/>
            <a:ext cx="2743200" cy="6888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In 1854 The United Brethren built a new red brick Church on Main St. and College Ave. in Mt. Pleasant Pa.</a:t>
            </a:r>
          </a:p>
          <a:p>
            <a:pPr algn="ctr"/>
            <a:r>
              <a:rPr lang="en-US" sz="900" dirty="0"/>
              <a:t>(1854-1912)</a:t>
            </a:r>
          </a:p>
          <a:p>
            <a:pPr algn="ctr"/>
            <a:r>
              <a:rPr lang="en-US" sz="900" dirty="0"/>
              <a:t>(Church Incorporated in 1876)</a:t>
            </a:r>
          </a:p>
        </p:txBody>
      </p:sp>
      <p:sp>
        <p:nvSpPr>
          <p:cNvPr id="6" name="Down Arrow 5"/>
          <p:cNvSpPr/>
          <p:nvPr/>
        </p:nvSpPr>
        <p:spPr>
          <a:xfrm>
            <a:off x="4038600" y="76200"/>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Decision 6"/>
          <p:cNvSpPr/>
          <p:nvPr/>
        </p:nvSpPr>
        <p:spPr>
          <a:xfrm flipH="1">
            <a:off x="3048000" y="1524000"/>
            <a:ext cx="2362200" cy="990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In</a:t>
            </a:r>
            <a:r>
              <a:rPr lang="en-US" dirty="0"/>
              <a:t> </a:t>
            </a:r>
            <a:r>
              <a:rPr lang="en-US" sz="900" dirty="0"/>
              <a:t>1912 the last service was held in this church as a decision was made to build a new church</a:t>
            </a:r>
            <a:endParaRPr lang="en-US" dirty="0"/>
          </a:p>
        </p:txBody>
      </p:sp>
      <p:cxnSp>
        <p:nvCxnSpPr>
          <p:cNvPr id="12" name="Straight Arrow Connector 11"/>
          <p:cNvCxnSpPr/>
          <p:nvPr/>
        </p:nvCxnSpPr>
        <p:spPr>
          <a:xfrm>
            <a:off x="4267200" y="1219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191000" y="2514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Flowchart: Process 21"/>
          <p:cNvSpPr/>
          <p:nvPr/>
        </p:nvSpPr>
        <p:spPr>
          <a:xfrm>
            <a:off x="3276600" y="2743200"/>
            <a:ext cx="19050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From 1912-1913 –Services were held at the Mt. Pleasant Pa. Opera House while the new Church of the United Brethren was being built</a:t>
            </a:r>
          </a:p>
        </p:txBody>
      </p:sp>
      <p:cxnSp>
        <p:nvCxnSpPr>
          <p:cNvPr id="24" name="Straight Arrow Connector 23"/>
          <p:cNvCxnSpPr/>
          <p:nvPr/>
        </p:nvCxnSpPr>
        <p:spPr>
          <a:xfrm>
            <a:off x="4267200" y="3352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Flowchart: Process 27"/>
          <p:cNvSpPr/>
          <p:nvPr/>
        </p:nvSpPr>
        <p:spPr>
          <a:xfrm flipH="1">
            <a:off x="3581400" y="3657600"/>
            <a:ext cx="16002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On 3/16/1913 the newly built United Brethren Church on 645 W. Main St. Mt. Pleasant , Pa. was dedicated. Today it remains standing and is an active/vital place of worship.</a:t>
            </a:r>
          </a:p>
        </p:txBody>
      </p:sp>
      <p:cxnSp>
        <p:nvCxnSpPr>
          <p:cNvPr id="30" name="Straight Arrow Connector 29"/>
          <p:cNvCxnSpPr/>
          <p:nvPr/>
        </p:nvCxnSpPr>
        <p:spPr>
          <a:xfrm>
            <a:off x="4267200" y="44958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Flowchart: Process 51"/>
          <p:cNvSpPr/>
          <p:nvPr/>
        </p:nvSpPr>
        <p:spPr>
          <a:xfrm>
            <a:off x="3657600" y="4953000"/>
            <a:ext cx="1219200" cy="685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In the 1950’s  and throughout continued improvements are  being made  at our church</a:t>
            </a:r>
          </a:p>
        </p:txBody>
      </p:sp>
      <p:cxnSp>
        <p:nvCxnSpPr>
          <p:cNvPr id="61" name="Straight Arrow Connector 60"/>
          <p:cNvCxnSpPr/>
          <p:nvPr/>
        </p:nvCxnSpPr>
        <p:spPr>
          <a:xfrm>
            <a:off x="4267200" y="47244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Flowchart: Decision 62"/>
          <p:cNvSpPr/>
          <p:nvPr/>
        </p:nvSpPr>
        <p:spPr>
          <a:xfrm>
            <a:off x="5334000" y="3886200"/>
            <a:ext cx="2819400" cy="16764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At  Johnstown, Pa.  in 1946 The Evangelical  United  Brethren Church is formed from the merger of  The Evangelical Church and  The Church of the  United Brethren in Christ </a:t>
            </a:r>
          </a:p>
        </p:txBody>
      </p:sp>
      <p:cxnSp>
        <p:nvCxnSpPr>
          <p:cNvPr id="66" name="Straight Arrow Connector 65"/>
          <p:cNvCxnSpPr/>
          <p:nvPr/>
        </p:nvCxnSpPr>
        <p:spPr>
          <a:xfrm>
            <a:off x="4267200" y="55626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971800" y="4114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362200" y="9906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638800" y="7620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ounded Rectangular Callout 34"/>
          <p:cNvSpPr/>
          <p:nvPr/>
        </p:nvSpPr>
        <p:spPr>
          <a:xfrm>
            <a:off x="6400800" y="457200"/>
            <a:ext cx="1447800" cy="7620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This was the first church on the Main St. in Mt. Pleasant, Pa. </a:t>
            </a:r>
          </a:p>
          <a:p>
            <a:pPr algn="ctr"/>
            <a:r>
              <a:rPr lang="en-US" sz="900" b="1" dirty="0">
                <a:solidFill>
                  <a:schemeClr val="tx1"/>
                </a:solidFill>
              </a:rPr>
              <a:t>Membership at that time was  194</a:t>
            </a:r>
          </a:p>
        </p:txBody>
      </p:sp>
      <p:pic>
        <p:nvPicPr>
          <p:cNvPr id="29" name="Picture 28" descr="IMG_3166.jpg"/>
          <p:cNvPicPr>
            <a:picLocks noChangeAspect="1"/>
          </p:cNvPicPr>
          <p:nvPr/>
        </p:nvPicPr>
        <p:blipFill>
          <a:blip r:embed="rId3" cstate="print"/>
          <a:stretch>
            <a:fillRect/>
          </a:stretch>
        </p:blipFill>
        <p:spPr>
          <a:xfrm rot="5400000">
            <a:off x="571500" y="266700"/>
            <a:ext cx="1676400" cy="1905000"/>
          </a:xfrm>
          <a:prstGeom prst="rect">
            <a:avLst/>
          </a:prstGeom>
        </p:spPr>
      </p:pic>
      <p:sp>
        <p:nvSpPr>
          <p:cNvPr id="31" name="TextBox 30"/>
          <p:cNvSpPr txBox="1"/>
          <p:nvPr/>
        </p:nvSpPr>
        <p:spPr>
          <a:xfrm>
            <a:off x="609600" y="1524000"/>
            <a:ext cx="1524000" cy="1200329"/>
          </a:xfrm>
          <a:prstGeom prst="rect">
            <a:avLst/>
          </a:prstGeom>
          <a:noFill/>
        </p:spPr>
        <p:txBody>
          <a:bodyPr wrap="square" rtlCol="0">
            <a:spAutoFit/>
          </a:bodyPr>
          <a:lstStyle/>
          <a:p>
            <a:r>
              <a:rPr lang="en-US" sz="900" dirty="0"/>
              <a:t>The church was built in 1854 –The church tower was constructed in 1874 and a clock was placed in the tower in 1890. The church parsonage was built 1876 at 714 Walnut St. Mt. Pleasant, Pa.</a:t>
            </a:r>
          </a:p>
        </p:txBody>
      </p:sp>
      <p:sp>
        <p:nvSpPr>
          <p:cNvPr id="32" name="TextBox 31"/>
          <p:cNvSpPr txBox="1"/>
          <p:nvPr/>
        </p:nvSpPr>
        <p:spPr>
          <a:xfrm>
            <a:off x="1447800" y="4876800"/>
            <a:ext cx="1447800" cy="369332"/>
          </a:xfrm>
          <a:prstGeom prst="rect">
            <a:avLst/>
          </a:prstGeom>
          <a:noFill/>
        </p:spPr>
        <p:txBody>
          <a:bodyPr wrap="square" rtlCol="0">
            <a:spAutoFit/>
          </a:bodyPr>
          <a:lstStyle/>
          <a:p>
            <a:r>
              <a:rPr lang="en-US" sz="900" dirty="0"/>
              <a:t>During 1912 and 1913 our current  church was built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90600" cy="563562"/>
          </a:xfrm>
        </p:spPr>
        <p:txBody>
          <a:bodyPr>
            <a:normAutofit fontScale="90000"/>
          </a:bodyPr>
          <a:lstStyle/>
          <a:p>
            <a:r>
              <a:rPr lang="en-US" dirty="0"/>
              <a:t> </a:t>
            </a:r>
          </a:p>
        </p:txBody>
      </p:sp>
      <p:sp>
        <p:nvSpPr>
          <p:cNvPr id="4" name="Slide Number Placeholder 3"/>
          <p:cNvSpPr>
            <a:spLocks noGrp="1"/>
          </p:cNvSpPr>
          <p:nvPr>
            <p:ph type="sldNum" sz="quarter" idx="12"/>
          </p:nvPr>
        </p:nvSpPr>
        <p:spPr/>
        <p:txBody>
          <a:bodyPr/>
          <a:lstStyle/>
          <a:p>
            <a:fld id="{CE9070E0-9399-484B-A687-F664ECDD7CBA}" type="slidenum">
              <a:rPr lang="en-US" smtClean="0"/>
              <a:pPr/>
              <a:t>3</a:t>
            </a:fld>
            <a:endParaRPr lang="en-US"/>
          </a:p>
        </p:txBody>
      </p:sp>
      <p:sp>
        <p:nvSpPr>
          <p:cNvPr id="5" name="Down Arrow 4"/>
          <p:cNvSpPr/>
          <p:nvPr/>
        </p:nvSpPr>
        <p:spPr>
          <a:xfrm>
            <a:off x="3733800" y="76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2743200" y="685800"/>
            <a:ext cx="2438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1968</a:t>
            </a:r>
          </a:p>
          <a:p>
            <a:pPr algn="ctr"/>
            <a:r>
              <a:rPr lang="en-US" sz="900" dirty="0"/>
              <a:t>The Evangelical United Brethren and The Methodist Churches merged to form  The United Methodist Church</a:t>
            </a:r>
          </a:p>
        </p:txBody>
      </p:sp>
      <p:cxnSp>
        <p:nvCxnSpPr>
          <p:cNvPr id="8" name="Straight Arrow Connector 7"/>
          <p:cNvCxnSpPr/>
          <p:nvPr/>
        </p:nvCxnSpPr>
        <p:spPr>
          <a:xfrm>
            <a:off x="5181600" y="10668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lowchart: Decision 9"/>
          <p:cNvSpPr/>
          <p:nvPr/>
        </p:nvSpPr>
        <p:spPr>
          <a:xfrm>
            <a:off x="5867400" y="152400"/>
            <a:ext cx="2590800" cy="1981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At  the time of the 1968 merger -- The Mt. Pleasant Church of the Evangelical United Brethren voted to change the church’s name to the Trinity United Methodist Church</a:t>
            </a:r>
          </a:p>
        </p:txBody>
      </p:sp>
      <p:cxnSp>
        <p:nvCxnSpPr>
          <p:cNvPr id="12" name="Straight Arrow Connector 11"/>
          <p:cNvCxnSpPr/>
          <p:nvPr/>
        </p:nvCxnSpPr>
        <p:spPr>
          <a:xfrm>
            <a:off x="3962400" y="1295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Flowchart: Process 13"/>
          <p:cNvSpPr/>
          <p:nvPr/>
        </p:nvSpPr>
        <p:spPr>
          <a:xfrm>
            <a:off x="3124200" y="1676400"/>
            <a:ext cx="18288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a:p>
            <a:pPr algn="ctr"/>
            <a:r>
              <a:rPr lang="en-US" sz="900" dirty="0"/>
              <a:t>1985</a:t>
            </a:r>
          </a:p>
          <a:p>
            <a:pPr algn="ctr"/>
            <a:r>
              <a:rPr lang="en-US" sz="900" dirty="0"/>
              <a:t>A fire occurred in the sanctuary of  The Trinity United Methodist  Church  at 645  W. Main St. in Mt. Pleasant, Pa.</a:t>
            </a:r>
          </a:p>
          <a:p>
            <a:pPr algn="ctr"/>
            <a:endParaRPr lang="en-US" sz="900" dirty="0"/>
          </a:p>
        </p:txBody>
      </p:sp>
      <p:cxnSp>
        <p:nvCxnSpPr>
          <p:cNvPr id="16" name="Straight Arrow Connector 15"/>
          <p:cNvCxnSpPr>
            <a:stCxn id="10" idx="1"/>
          </p:cNvCxnSpPr>
          <p:nvPr/>
        </p:nvCxnSpPr>
        <p:spPr>
          <a:xfrm flipH="1">
            <a:off x="4953000" y="11430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667000" y="19812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962400" y="2286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Process 35"/>
          <p:cNvSpPr/>
          <p:nvPr/>
        </p:nvSpPr>
        <p:spPr>
          <a:xfrm>
            <a:off x="3200400" y="2667000"/>
            <a:ext cx="15240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1986 </a:t>
            </a:r>
          </a:p>
          <a:p>
            <a:pPr algn="ctr"/>
            <a:r>
              <a:rPr lang="en-US" sz="900" dirty="0"/>
              <a:t>The church’s sanctuary was rebuilt and congregation returned</a:t>
            </a:r>
          </a:p>
        </p:txBody>
      </p:sp>
      <p:cxnSp>
        <p:nvCxnSpPr>
          <p:cNvPr id="38" name="Straight Arrow Connector 37"/>
          <p:cNvCxnSpPr/>
          <p:nvPr/>
        </p:nvCxnSpPr>
        <p:spPr>
          <a:xfrm>
            <a:off x="3962400" y="3276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Flowchart: Process 40"/>
          <p:cNvSpPr/>
          <p:nvPr/>
        </p:nvSpPr>
        <p:spPr>
          <a:xfrm>
            <a:off x="3200400" y="3657600"/>
            <a:ext cx="1524000" cy="152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7/1/1990 </a:t>
            </a:r>
          </a:p>
          <a:p>
            <a:pPr algn="ctr"/>
            <a:r>
              <a:rPr lang="en-US" sz="900" dirty="0"/>
              <a:t>The Trinity United Methodist Church and the Wesley United Methodist Church of Mt. Pleasant  merged  to</a:t>
            </a:r>
          </a:p>
          <a:p>
            <a:pPr algn="ctr"/>
            <a:r>
              <a:rPr lang="en-US" sz="900" dirty="0"/>
              <a:t>become</a:t>
            </a:r>
          </a:p>
          <a:p>
            <a:pPr algn="ctr"/>
            <a:r>
              <a:rPr lang="en-US" sz="900" dirty="0"/>
              <a:t>The United Methodist Church of Mt. Pleasant, Pa.</a:t>
            </a:r>
          </a:p>
          <a:p>
            <a:pPr algn="ctr"/>
            <a:r>
              <a:rPr lang="en-US" sz="900" dirty="0"/>
              <a:t>at 645 W Main St. Mt. Pleasant Pa,</a:t>
            </a:r>
          </a:p>
        </p:txBody>
      </p:sp>
      <p:cxnSp>
        <p:nvCxnSpPr>
          <p:cNvPr id="43" name="Straight Arrow Connector 42"/>
          <p:cNvCxnSpPr/>
          <p:nvPr/>
        </p:nvCxnSpPr>
        <p:spPr>
          <a:xfrm flipH="1">
            <a:off x="4724400" y="39624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962400" y="5257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Flowchart: Process 55"/>
          <p:cNvSpPr/>
          <p:nvPr/>
        </p:nvSpPr>
        <p:spPr>
          <a:xfrm>
            <a:off x="2895600" y="5562600"/>
            <a:ext cx="2133600" cy="106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The Clock in The United Methodist Church of Mt. Pleasant was dedicated on Sept./1992</a:t>
            </a:r>
          </a:p>
          <a:p>
            <a:pPr algn="ctr"/>
            <a:r>
              <a:rPr lang="en-US" sz="900" dirty="0"/>
              <a:t>and  in </a:t>
            </a:r>
          </a:p>
          <a:p>
            <a:pPr algn="ctr"/>
            <a:r>
              <a:rPr lang="en-US" sz="900" dirty="0"/>
              <a:t>May/2001 was refurbished</a:t>
            </a:r>
          </a:p>
          <a:p>
            <a:pPr algn="ctr"/>
            <a:r>
              <a:rPr lang="en-US" sz="900" dirty="0"/>
              <a:t>The Mt. Pleasant Borough  would be responsible for its maintenance </a:t>
            </a:r>
          </a:p>
        </p:txBody>
      </p:sp>
      <p:cxnSp>
        <p:nvCxnSpPr>
          <p:cNvPr id="58" name="Straight Arrow Connector 57"/>
          <p:cNvCxnSpPr>
            <a:stCxn id="56" idx="3"/>
          </p:cNvCxnSpPr>
          <p:nvPr/>
        </p:nvCxnSpPr>
        <p:spPr>
          <a:xfrm flipV="1">
            <a:off x="5029200" y="5943600"/>
            <a:ext cx="838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Flowchart: Process 61"/>
          <p:cNvSpPr/>
          <p:nvPr/>
        </p:nvSpPr>
        <p:spPr>
          <a:xfrm>
            <a:off x="5867400" y="5486400"/>
            <a:ext cx="2209800" cy="990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2017- Present</a:t>
            </a:r>
          </a:p>
          <a:p>
            <a:pPr algn="ctr"/>
            <a:r>
              <a:rPr lang="en-US" sz="900" dirty="0"/>
              <a:t>Rev. Robert </a:t>
            </a:r>
            <a:r>
              <a:rPr lang="en-US" sz="900" dirty="0" err="1"/>
              <a:t>Ellson</a:t>
            </a:r>
            <a:r>
              <a:rPr lang="en-US" sz="900" dirty="0"/>
              <a:t> is the current  pastor . </a:t>
            </a:r>
          </a:p>
          <a:p>
            <a:pPr algn="ctr"/>
            <a:r>
              <a:rPr lang="en-US" sz="900" dirty="0"/>
              <a:t>The church continues  to make improvements  and is active with its mission to make and nurture disciples of Jesus Christ</a:t>
            </a:r>
          </a:p>
        </p:txBody>
      </p:sp>
      <p:sp>
        <p:nvSpPr>
          <p:cNvPr id="25" name="Rounded Rectangular Callout 24"/>
          <p:cNvSpPr/>
          <p:nvPr/>
        </p:nvSpPr>
        <p:spPr>
          <a:xfrm>
            <a:off x="1143000" y="1524000"/>
            <a:ext cx="1524000" cy="99364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002060"/>
                </a:solidFill>
              </a:rPr>
              <a:t>Due to the fire, Sunday services were held in the Tree of Life Synagogue and church meetings were held at the Wesley United Methodist Church in Mt. Pleasant, Pa..</a:t>
            </a:r>
          </a:p>
        </p:txBody>
      </p:sp>
      <p:sp>
        <p:nvSpPr>
          <p:cNvPr id="55" name="Rounded Rectangular Callout 54"/>
          <p:cNvSpPr/>
          <p:nvPr/>
        </p:nvSpPr>
        <p:spPr>
          <a:xfrm>
            <a:off x="5638800" y="3581400"/>
            <a:ext cx="1371600" cy="10668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002060"/>
                </a:solidFill>
              </a:rPr>
              <a:t>The Wesley United Methodist Church also on West Main St. </a:t>
            </a:r>
          </a:p>
          <a:p>
            <a:pPr algn="ctr"/>
            <a:r>
              <a:rPr lang="en-US" sz="900" b="1" dirty="0">
                <a:solidFill>
                  <a:srgbClr val="002060"/>
                </a:solidFill>
              </a:rPr>
              <a:t>Mt. Pleasant, Pa. is</a:t>
            </a:r>
          </a:p>
          <a:p>
            <a:pPr algn="ctr"/>
            <a:r>
              <a:rPr lang="en-US" sz="900" b="1" dirty="0">
                <a:solidFill>
                  <a:srgbClr val="002060"/>
                </a:solidFill>
              </a:rPr>
              <a:t>two blocks from our  United Methodist Church at 645 W. Main St.</a:t>
            </a:r>
          </a:p>
        </p:txBody>
      </p:sp>
      <p:sp>
        <p:nvSpPr>
          <p:cNvPr id="29" name="Rounded Rectangular Callout 28"/>
          <p:cNvSpPr/>
          <p:nvPr/>
        </p:nvSpPr>
        <p:spPr>
          <a:xfrm>
            <a:off x="7315200" y="3276600"/>
            <a:ext cx="1524000" cy="18288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1839-1990</a:t>
            </a:r>
          </a:p>
          <a:p>
            <a:pPr algn="ctr"/>
            <a:r>
              <a:rPr lang="en-US" sz="900" b="1" dirty="0">
                <a:solidFill>
                  <a:schemeClr val="tx1"/>
                </a:solidFill>
              </a:rPr>
              <a:t>The Trinity United Methodist Church and The Wesley United Methodist Church were  part of the U.M. </a:t>
            </a:r>
            <a:r>
              <a:rPr lang="en-US" sz="900" b="1" u="sng" dirty="0">
                <a:solidFill>
                  <a:schemeClr val="tx1"/>
                </a:solidFill>
              </a:rPr>
              <a:t>Greensburg District</a:t>
            </a:r>
            <a:endParaRPr lang="en-US" sz="900" b="1" dirty="0">
              <a:solidFill>
                <a:schemeClr val="tx1"/>
              </a:solidFill>
            </a:endParaRPr>
          </a:p>
          <a:p>
            <a:pPr algn="ctr"/>
            <a:r>
              <a:rPr lang="en-US" sz="900" b="1" dirty="0">
                <a:solidFill>
                  <a:schemeClr val="tx1"/>
                </a:solidFill>
              </a:rPr>
              <a:t>**From 1990-Present, </a:t>
            </a:r>
          </a:p>
          <a:p>
            <a:pPr algn="ctr"/>
            <a:r>
              <a:rPr lang="en-US" sz="900" b="1" dirty="0">
                <a:solidFill>
                  <a:schemeClr val="tx1"/>
                </a:solidFill>
              </a:rPr>
              <a:t> The  United Methodist Church of Mt. Pleasant, Pa. is  part of  the Connellsville U.M. District</a:t>
            </a:r>
          </a:p>
        </p:txBody>
      </p:sp>
      <p:cxnSp>
        <p:nvCxnSpPr>
          <p:cNvPr id="32" name="Straight Arrow Connector 31"/>
          <p:cNvCxnSpPr/>
          <p:nvPr/>
        </p:nvCxnSpPr>
        <p:spPr>
          <a:xfrm flipH="1">
            <a:off x="7010400" y="39624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ounded Rectangular Callout 43"/>
          <p:cNvSpPr/>
          <p:nvPr/>
        </p:nvSpPr>
        <p:spPr>
          <a:xfrm>
            <a:off x="1066800" y="5562600"/>
            <a:ext cx="1143000" cy="61264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Known by the community as </a:t>
            </a:r>
          </a:p>
          <a:p>
            <a:pPr algn="ctr"/>
            <a:r>
              <a:rPr lang="en-US" sz="900" b="1" dirty="0">
                <a:solidFill>
                  <a:schemeClr val="tx1"/>
                </a:solidFill>
              </a:rPr>
              <a:t>“The Town  Clock Church”</a:t>
            </a:r>
          </a:p>
        </p:txBody>
      </p:sp>
      <p:cxnSp>
        <p:nvCxnSpPr>
          <p:cNvPr id="46" name="Straight Arrow Connector 45"/>
          <p:cNvCxnSpPr>
            <a:endCxn id="44" idx="3"/>
          </p:cNvCxnSpPr>
          <p:nvPr/>
        </p:nvCxnSpPr>
        <p:spPr>
          <a:xfrm flipH="1">
            <a:off x="2209800" y="5867400"/>
            <a:ext cx="6096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304800" y="914400"/>
            <a:ext cx="8229600" cy="4525963"/>
          </a:xfrm>
        </p:spPr>
        <p:txBody>
          <a:bodyPr>
            <a:normAutofit lnSpcReduction="10000"/>
          </a:bodyPr>
          <a:lstStyle/>
          <a:p>
            <a:r>
              <a:rPr lang="en-US" sz="1200" dirty="0"/>
              <a:t>This Heritage Chart of The United Methodist Church of Mt. Pleasant, Pa. was prepared  by Charlene </a:t>
            </a:r>
            <a:r>
              <a:rPr lang="en-US" sz="1200" dirty="0" err="1"/>
              <a:t>Borowiec</a:t>
            </a:r>
            <a:r>
              <a:rPr lang="en-US" sz="1200" dirty="0"/>
              <a:t> and Wanda </a:t>
            </a:r>
            <a:r>
              <a:rPr lang="en-US" sz="1200" dirty="0" err="1"/>
              <a:t>Ohler</a:t>
            </a:r>
            <a:r>
              <a:rPr lang="en-US" sz="1200" dirty="0"/>
              <a:t> as a result of the United Methodist Heritage Class which we attended in Sept./Oct. of 2019 </a:t>
            </a:r>
          </a:p>
          <a:p>
            <a:r>
              <a:rPr lang="en-US" sz="1200" dirty="0"/>
              <a:t>Class was led by Pastor </a:t>
            </a:r>
            <a:r>
              <a:rPr lang="en-US" sz="1200" dirty="0" err="1"/>
              <a:t>Arnie</a:t>
            </a:r>
            <a:r>
              <a:rPr lang="en-US" sz="1200" dirty="0"/>
              <a:t> McFarland, and was offered by the United Methodist Connellsville District Lay Servant School</a:t>
            </a:r>
          </a:p>
          <a:p>
            <a:r>
              <a:rPr lang="en-US" sz="1200" dirty="0"/>
              <a:t>In this study, we came to realize:</a:t>
            </a:r>
          </a:p>
          <a:p>
            <a:pPr lvl="1"/>
            <a:r>
              <a:rPr lang="en-US" sz="1100" dirty="0"/>
              <a:t> that the emphasis in all the Methodist traditions has been on evangelization, holy living and mission.</a:t>
            </a:r>
          </a:p>
          <a:p>
            <a:pPr lvl="1"/>
            <a:r>
              <a:rPr lang="en-US" sz="1100" dirty="0"/>
              <a:t>that authentic religion for Methodists means sharing the life of God whose love is poured out in Jesus Christ and whose Holy Spirit  shapes us into the likeness of Christ and empowers us to be holy.</a:t>
            </a:r>
          </a:p>
          <a:p>
            <a:pPr lvl="1"/>
            <a:r>
              <a:rPr lang="en-US" sz="1100" dirty="0"/>
              <a:t>that Grace is God’s gift to us</a:t>
            </a:r>
          </a:p>
          <a:p>
            <a:pPr lvl="1"/>
            <a:r>
              <a:rPr lang="en-US" sz="1100" dirty="0"/>
              <a:t>that John Wesley and other early Methodists knew that the love for God and neighbor, requires a community of support and accountability</a:t>
            </a:r>
          </a:p>
          <a:p>
            <a:pPr lvl="1"/>
            <a:r>
              <a:rPr lang="en-US" sz="1100" dirty="0"/>
              <a:t>that public worship, participation in the Sacraments, private and public prayer, searching the scriptures, fasting and Christian conferences are acts of devotion in the Wesleyan tradition.</a:t>
            </a:r>
          </a:p>
          <a:p>
            <a:pPr lvl="1">
              <a:buNone/>
            </a:pPr>
            <a:endParaRPr lang="en-US" sz="1100" dirty="0"/>
          </a:p>
          <a:p>
            <a:pPr lvl="1">
              <a:buNone/>
            </a:pPr>
            <a:endParaRPr lang="en-US" sz="1100" dirty="0"/>
          </a:p>
          <a:p>
            <a:pPr lvl="1">
              <a:buNone/>
            </a:pPr>
            <a:r>
              <a:rPr lang="en-US" sz="1200" dirty="0"/>
              <a:t>We would like to Acknowledge and say “Thank You” to all who directly and/or indirectly helped us on this venture to capture our Wesley United Methodist Heritage:</a:t>
            </a:r>
          </a:p>
          <a:p>
            <a:pPr lvl="1">
              <a:buNone/>
            </a:pPr>
            <a:r>
              <a:rPr lang="en-US" sz="1100" dirty="0"/>
              <a:t>-Pastor Bob </a:t>
            </a:r>
            <a:r>
              <a:rPr lang="en-US" sz="1100" dirty="0" err="1"/>
              <a:t>Ellson</a:t>
            </a:r>
            <a:endParaRPr lang="en-US" sz="1100" dirty="0"/>
          </a:p>
          <a:p>
            <a:pPr lvl="1">
              <a:buNone/>
            </a:pPr>
            <a:r>
              <a:rPr lang="en-US" sz="1100" dirty="0"/>
              <a:t>-Diane </a:t>
            </a:r>
            <a:r>
              <a:rPr lang="en-US" sz="1100"/>
              <a:t>Mickkelsen</a:t>
            </a:r>
            <a:endParaRPr lang="en-US" sz="1100" dirty="0"/>
          </a:p>
          <a:p>
            <a:pPr lvl="1">
              <a:buNone/>
            </a:pPr>
            <a:r>
              <a:rPr lang="en-US" sz="1100" dirty="0"/>
              <a:t>-Those individuals who contributed to the United Methodist Church of Mt. Pleasant Bicentennial Celebration Booklet (1803-2003)</a:t>
            </a:r>
          </a:p>
          <a:p>
            <a:pPr lvl="1">
              <a:buNone/>
            </a:pPr>
            <a:r>
              <a:rPr lang="en-US" sz="1100" dirty="0"/>
              <a:t>	Betsy McFarland, Josephine Armor, William Armor, Carole Galley, Larry Galley, Ellen </a:t>
            </a:r>
            <a:r>
              <a:rPr lang="en-US" sz="1100" dirty="0" err="1"/>
              <a:t>Hockenberry</a:t>
            </a:r>
            <a:r>
              <a:rPr lang="en-US" sz="1100" dirty="0"/>
              <a:t>, George </a:t>
            </a:r>
            <a:r>
              <a:rPr lang="en-US" sz="1100" dirty="0" err="1"/>
              <a:t>Hockenberry</a:t>
            </a:r>
            <a:r>
              <a:rPr lang="en-US" sz="1100" dirty="0"/>
              <a:t>,</a:t>
            </a:r>
          </a:p>
          <a:p>
            <a:pPr lvl="1">
              <a:buNone/>
            </a:pPr>
            <a:r>
              <a:rPr lang="en-US" sz="1100" dirty="0"/>
              <a:t>          Jane </a:t>
            </a:r>
            <a:r>
              <a:rPr lang="en-US" sz="1100" dirty="0" err="1"/>
              <a:t>Lauffer</a:t>
            </a:r>
            <a:r>
              <a:rPr lang="en-US" sz="1100" dirty="0"/>
              <a:t>, Chester Leonard, Molly Leonard, Carole Malone, Claudia Stahl, and Bonnie Wilson.</a:t>
            </a:r>
          </a:p>
          <a:p>
            <a:pPr lvl="1">
              <a:buNone/>
            </a:pPr>
            <a:endParaRPr lang="en-US" sz="1100" b="1" dirty="0"/>
          </a:p>
          <a:p>
            <a:pPr lvl="1">
              <a:buNone/>
            </a:pPr>
            <a:r>
              <a:rPr lang="en-US" sz="1100" b="1" dirty="0"/>
              <a:t>In the last audible words of John Wesley before his death in 1791, he reaffirmed that faith shaped his life, “The best of all is, God is with us.”</a:t>
            </a:r>
          </a:p>
          <a:p>
            <a:pPr lvl="1">
              <a:buNone/>
            </a:pPr>
            <a:endParaRPr lang="en-US" sz="800" dirty="0"/>
          </a:p>
        </p:txBody>
      </p:sp>
      <p:sp>
        <p:nvSpPr>
          <p:cNvPr id="4" name="Slide Number Placeholder 3"/>
          <p:cNvSpPr>
            <a:spLocks noGrp="1"/>
          </p:cNvSpPr>
          <p:nvPr>
            <p:ph type="sldNum" sz="quarter" idx="12"/>
          </p:nvPr>
        </p:nvSpPr>
        <p:spPr/>
        <p:txBody>
          <a:bodyPr/>
          <a:lstStyle/>
          <a:p>
            <a:fld id="{CE9070E0-9399-484B-A687-F664ECDD7CBA}" type="slidenum">
              <a:rPr lang="en-US" smtClean="0"/>
              <a:pPr/>
              <a:t>4</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TotalTime>
  <Words>1147</Words>
  <Application>Microsoft Office PowerPoint</Application>
  <PresentationFormat>On-screen Show (4:3)</PresentationFormat>
  <Paragraphs>99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Our United Methodist Heritage The   United Methodist Church of Mt. Pleasant,Pa.   Prepared  October of 2019</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United Methodist Heritage for the  United Methodist Church of Mt. Pleasant Researched and Prepared by: Charlene Borowiec and Wanda Ohler</dc:title>
  <dc:creator>Owner</dc:creator>
  <cp:lastModifiedBy>Bob Ellson</cp:lastModifiedBy>
  <cp:revision>167</cp:revision>
  <dcterms:created xsi:type="dcterms:W3CDTF">2019-09-17T19:28:13Z</dcterms:created>
  <dcterms:modified xsi:type="dcterms:W3CDTF">2019-10-23T12:54:34Z</dcterms:modified>
</cp:coreProperties>
</file>